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4"/>
  </p:notesMasterIdLst>
  <p:sldIdLst>
    <p:sldId id="256" r:id="rId2"/>
    <p:sldId id="257" r:id="rId3"/>
    <p:sldId id="258" r:id="rId4"/>
    <p:sldId id="259" r:id="rId5"/>
    <p:sldId id="274" r:id="rId6"/>
    <p:sldId id="275" r:id="rId7"/>
    <p:sldId id="260" r:id="rId8"/>
    <p:sldId id="261" r:id="rId9"/>
    <p:sldId id="262" r:id="rId10"/>
    <p:sldId id="263" r:id="rId11"/>
    <p:sldId id="264" r:id="rId12"/>
    <p:sldId id="265" r:id="rId13"/>
    <p:sldId id="267" r:id="rId14"/>
    <p:sldId id="268" r:id="rId15"/>
    <p:sldId id="269" r:id="rId16"/>
    <p:sldId id="277" r:id="rId17"/>
    <p:sldId id="273" r:id="rId18"/>
    <p:sldId id="270" r:id="rId19"/>
    <p:sldId id="271" r:id="rId20"/>
    <p:sldId id="278" r:id="rId21"/>
    <p:sldId id="272" r:id="rId22"/>
    <p:sldId id="276"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6" d="100"/>
          <a:sy n="96" d="100"/>
        </p:scale>
        <p:origin x="-440"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07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2E172137-11C3-48D7-8661-BD8776BF1563}" type="datetimeFigureOut">
              <a:rPr lang="en-US"/>
              <a:pPr>
                <a:defRPr/>
              </a:pPr>
              <a:t>2/28/11</a:t>
            </a:fld>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307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C3039AB2-43C1-41B7-8EB4-1E3A00F272E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Rectangle 2"/>
          <p:cNvSpPr>
            <a:spLocks noGrp="1" noRot="1" noChangeAspect="1" noChangeArrowheads="1" noTextEdit="1"/>
          </p:cNvSpPr>
          <p:nvPr>
            <p:ph type="sldImg"/>
          </p:nvPr>
        </p:nvSpPr>
        <p:spPr>
          <a:ln/>
        </p:spPr>
      </p:sp>
      <p:sp>
        <p:nvSpPr>
          <p:cNvPr id="1536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a:ln/>
        </p:spPr>
      </p:sp>
      <p:sp>
        <p:nvSpPr>
          <p:cNvPr id="3379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a:ln/>
        </p:spPr>
      </p:sp>
      <p:sp>
        <p:nvSpPr>
          <p:cNvPr id="3584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a:ln/>
        </p:spPr>
      </p:sp>
      <p:sp>
        <p:nvSpPr>
          <p:cNvPr id="3789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ln/>
        </p:spPr>
      </p:sp>
      <p:sp>
        <p:nvSpPr>
          <p:cNvPr id="3993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ln/>
        </p:spPr>
      </p:sp>
      <p:sp>
        <p:nvSpPr>
          <p:cNvPr id="4198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Rectangle 2"/>
          <p:cNvSpPr>
            <a:spLocks noGrp="1" noRot="1" noChangeAspect="1" noChangeArrowheads="1" noTextEdit="1"/>
          </p:cNvSpPr>
          <p:nvPr>
            <p:ph type="sldImg"/>
          </p:nvPr>
        </p:nvSpPr>
        <p:spPr>
          <a:ln/>
        </p:spPr>
      </p:sp>
      <p:sp>
        <p:nvSpPr>
          <p:cNvPr id="4403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Rectangle 2"/>
          <p:cNvSpPr>
            <a:spLocks noGrp="1" noRot="1" noChangeAspect="1" noChangeArrowheads="1" noTextEdit="1"/>
          </p:cNvSpPr>
          <p:nvPr>
            <p:ph type="sldImg"/>
          </p:nvPr>
        </p:nvSpPr>
        <p:spPr>
          <a:ln/>
        </p:spPr>
      </p:sp>
      <p:sp>
        <p:nvSpPr>
          <p:cNvPr id="4608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9" name="Rectangle 2"/>
          <p:cNvSpPr>
            <a:spLocks noGrp="1" noRot="1" noChangeAspect="1" noChangeArrowheads="1" noTextEdit="1"/>
          </p:cNvSpPr>
          <p:nvPr>
            <p:ph type="sldImg"/>
          </p:nvPr>
        </p:nvSpPr>
        <p:spPr>
          <a:ln/>
        </p:spPr>
      </p:sp>
      <p:sp>
        <p:nvSpPr>
          <p:cNvPr id="4813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a:ln/>
        </p:spPr>
      </p:sp>
      <p:sp>
        <p:nvSpPr>
          <p:cNvPr id="5017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a:ln/>
        </p:spPr>
      </p:sp>
      <p:sp>
        <p:nvSpPr>
          <p:cNvPr id="5222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a:ln/>
        </p:spPr>
      </p:sp>
      <p:sp>
        <p:nvSpPr>
          <p:cNvPr id="5427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2"/>
          <p:cNvSpPr>
            <a:spLocks noGrp="1" noRot="1" noChangeAspect="1" noChangeArrowheads="1" noTextEdit="1"/>
          </p:cNvSpPr>
          <p:nvPr>
            <p:ph type="sldImg"/>
          </p:nvPr>
        </p:nvSpPr>
        <p:spPr>
          <a:ln/>
        </p:spPr>
      </p:sp>
      <p:sp>
        <p:nvSpPr>
          <p:cNvPr id="1945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a:ln/>
        </p:spPr>
      </p:sp>
      <p:sp>
        <p:nvSpPr>
          <p:cNvPr id="2150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ln/>
        </p:spPr>
      </p:sp>
      <p:sp>
        <p:nvSpPr>
          <p:cNvPr id="2355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a:ln/>
        </p:spPr>
      </p:sp>
      <p:sp>
        <p:nvSpPr>
          <p:cNvPr id="2560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a:ln/>
        </p:spPr>
      </p:sp>
      <p:sp>
        <p:nvSpPr>
          <p:cNvPr id="2765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a:ln/>
        </p:spPr>
      </p:sp>
      <p:sp>
        <p:nvSpPr>
          <p:cNvPr id="2969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a:ln/>
        </p:spPr>
      </p:sp>
      <p:sp>
        <p:nvSpPr>
          <p:cNvPr id="3174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685E9B9-EEE6-4FBB-8404-30225E01F969}" type="datetimeFigureOut">
              <a:rPr lang="en-US"/>
              <a:pPr>
                <a:defRPr/>
              </a:pPr>
              <a:t>2/28/11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E692A00-5C9F-4BCA-929C-419956411AE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0E5CD2A-FCFC-4643-927F-9316D498A099}" type="datetimeFigureOut">
              <a:rPr lang="en-US"/>
              <a:pPr>
                <a:defRPr/>
              </a:pPr>
              <a:t>2/28/11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5DD930-FBB4-4914-B83D-BE08B2754BC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42B7B1D-00FD-47D8-81B9-929DF3CA98E6}" type="datetimeFigureOut">
              <a:rPr lang="en-US"/>
              <a:pPr>
                <a:defRPr/>
              </a:pPr>
              <a:t>2/28/11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BFC65F-A7D9-4B75-9F48-299E6CEE32D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6B5234-ABA3-44D9-AA45-8CEE42424F2E}" type="datetimeFigureOut">
              <a:rPr lang="en-US"/>
              <a:pPr>
                <a:defRPr/>
              </a:pPr>
              <a:t>2/28/11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5C34D3-639D-46EE-98FB-4D9FFA1E226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34E48C7-95F9-4B0B-A18A-2D941E30727F}" type="datetimeFigureOut">
              <a:rPr lang="en-US"/>
              <a:pPr>
                <a:defRPr/>
              </a:pPr>
              <a:t>2/28/11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D7901B-4B2C-422D-B2F2-82A613FA46C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3AD374D-9EBE-483C-9AEA-4BC438E4C425}" type="datetimeFigureOut">
              <a:rPr lang="en-US"/>
              <a:pPr>
                <a:defRPr/>
              </a:pPr>
              <a:t>2/28/11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4C5FD0E-1651-40F1-9E85-02F7351F7FD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DCFF597-AD19-4237-8F4D-554AC61D3C7C}" type="datetimeFigureOut">
              <a:rPr lang="en-US"/>
              <a:pPr>
                <a:defRPr/>
              </a:pPr>
              <a:t>2/28/11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4730D8A-10C6-4741-885B-A0A9C08B08F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1046BD2-3F28-4D0E-B518-61C61C91B10D}" type="datetimeFigureOut">
              <a:rPr lang="en-US"/>
              <a:pPr>
                <a:defRPr/>
              </a:pPr>
              <a:t>2/28/11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4412D61-B527-4E93-AB79-2A32B992936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5C14347-A06A-4923-9541-444F2D3AE682}" type="datetimeFigureOut">
              <a:rPr lang="en-US"/>
              <a:pPr>
                <a:defRPr/>
              </a:pPr>
              <a:t>2/28/11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6D5DC44-F12B-4B35-AAF6-53FEAE6FA39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8925F3E-0546-4614-9C43-6AF8700405A5}" type="datetimeFigureOut">
              <a:rPr lang="en-US"/>
              <a:pPr>
                <a:defRPr/>
              </a:pPr>
              <a:t>2/28/11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800FCF2-135D-4F6D-8E4C-5B9D2CBB719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9DFCDF3-3EEB-48D7-AAB5-1CB9CCE8B537}" type="datetimeFigureOut">
              <a:rPr lang="en-US"/>
              <a:pPr>
                <a:defRPr/>
              </a:pPr>
              <a:t>2/28/11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1436DDC-B958-4A41-AEC2-246F1922FF7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A2C5AD6-0E30-43D2-AEA7-8AF1A35EF709}" type="datetimeFigureOut">
              <a:rPr lang="en-US"/>
              <a:pPr>
                <a:defRPr/>
              </a:pPr>
              <a:t>2/28/11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E8F24B3-FE81-4E5E-9255-ABBC44BC6F5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hyperlink" Target="http://news.softpedia.com/news/Cassini-Finds-Liquid-Water-on-Saturn-s-Moon-Enceladus-19478.shtml" TargetMode="External"/><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hyperlink" Target="http://witcombe.sbc.edu/water/participants.html%23hyman" TargetMode="External"/><Relationship Id="rId4" Type="http://schemas.openxmlformats.org/officeDocument/2006/relationships/hyperlink" Target="http://witcombe.sbc.edu/water/physicsuniverse.html"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hyperlink" Target="http://rst.gsfc.nasa.gov/Sect20/I02-13-composition.jpg" TargetMode="External"/><Relationship Id="rId5" Type="http://schemas.openxmlformats.org/officeDocument/2006/relationships/hyperlink" Target="http://rst.gsfc.nasa.gov/Sect20/A1.html"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eaLnBrk="1" hangingPunct="1"/>
            <a:r>
              <a:rPr lang="en-US" smtClean="0"/>
              <a:t>Água no Universo</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a:buNone/>
              <a:defRPr/>
            </a:pP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Content Placeholder 2"/>
          <p:cNvSpPr>
            <a:spLocks noGrp="1"/>
          </p:cNvSpPr>
          <p:nvPr>
            <p:ph idx="1"/>
          </p:nvPr>
        </p:nvSpPr>
        <p:spPr>
          <a:xfrm>
            <a:off x="457200" y="965200"/>
            <a:ext cx="8229600" cy="4525963"/>
          </a:xfrm>
        </p:spPr>
        <p:txBody>
          <a:bodyPr/>
          <a:lstStyle/>
          <a:p>
            <a:pPr eaLnBrk="1" hangingPunct="1">
              <a:lnSpc>
                <a:spcPct val="80000"/>
              </a:lnSpc>
            </a:pPr>
            <a:r>
              <a:rPr lang="en-US" sz="3000" b="1" smtClean="0"/>
              <a:t>Os produtos da explosão da supernova expandem-se e eventualmente todos os elementos formados se espalham através dela, misturando-se no espaço interestelar.</a:t>
            </a:r>
          </a:p>
          <a:p>
            <a:pPr eaLnBrk="1" hangingPunct="1">
              <a:lnSpc>
                <a:spcPct val="80000"/>
              </a:lnSpc>
            </a:pPr>
            <a:r>
              <a:rPr lang="en-US" sz="3000" b="1" smtClean="0"/>
              <a:t>Com o tempo, formam-se regiões mais densas que são nuvens gigantescas de gas e pó.</a:t>
            </a:r>
          </a:p>
          <a:p>
            <a:pPr eaLnBrk="1" hangingPunct="1">
              <a:lnSpc>
                <a:spcPct val="80000"/>
              </a:lnSpc>
            </a:pPr>
            <a:r>
              <a:rPr lang="en-US" sz="3000" b="1" smtClean="0"/>
              <a:t>Essas nuvens são berçários de estrelas, onde serão formadas estrelas.</a:t>
            </a:r>
          </a:p>
          <a:p>
            <a:pPr eaLnBrk="1" hangingPunct="1">
              <a:lnSpc>
                <a:spcPct val="80000"/>
              </a:lnSpc>
            </a:pPr>
            <a:r>
              <a:rPr lang="en-US" sz="3000" b="1" smtClean="0"/>
              <a:t>Em torno das estrelas também há agregação de gas residual e pó, formando planetas.</a:t>
            </a:r>
          </a:p>
          <a:p>
            <a:pPr eaLnBrk="1" hangingPunct="1">
              <a:lnSpc>
                <a:spcPct val="80000"/>
              </a:lnSpc>
            </a:pPr>
            <a:r>
              <a:rPr lang="en-US" sz="3000" b="1" i="1" smtClean="0"/>
              <a:t>“Thus, the planets and ourselves, are in fact, all made out of star-stuff!”</a:t>
            </a:r>
            <a:endParaRPr lang="en-US" sz="3000" smtClean="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Content Placeholder 2"/>
          <p:cNvSpPr>
            <a:spLocks noGrp="1"/>
          </p:cNvSpPr>
          <p:nvPr>
            <p:ph idx="1"/>
          </p:nvPr>
        </p:nvSpPr>
        <p:spPr/>
        <p:txBody>
          <a:bodyPr/>
          <a:lstStyle/>
          <a:p>
            <a:pPr eaLnBrk="1" hangingPunct="1"/>
            <a:r>
              <a:rPr lang="en-US" b="1" smtClean="0"/>
              <a:t>Como o hidrogênio foi formado no Big Bang e o oxigênio foi formado nas estrelas, pode-se esperar que a água seja muito comum no Universo. </a:t>
            </a:r>
          </a:p>
          <a:p>
            <a:pPr eaLnBrk="1" hangingPunct="1"/>
            <a:r>
              <a:rPr lang="en-US" b="1" smtClean="0"/>
              <a:t>Entretanto, ela só existe na forma líquida sob certas condições de temperatura e pressão, como as observadas na Terra.</a:t>
            </a:r>
          </a:p>
          <a:p>
            <a:pPr eaLnBrk="1" hangingPunct="1">
              <a:buFont typeface="Arial" charset="0"/>
              <a:buNone/>
            </a:pPr>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pt-BR" smtClean="0"/>
              <a:t>Água fora da Terra</a:t>
            </a:r>
            <a:endParaRPr lang="en-US" smtClean="0"/>
          </a:p>
        </p:txBody>
      </p:sp>
      <p:sp>
        <p:nvSpPr>
          <p:cNvPr id="36866" name="Content Placeholder 2"/>
          <p:cNvSpPr>
            <a:spLocks noGrp="1"/>
          </p:cNvSpPr>
          <p:nvPr>
            <p:ph idx="1"/>
          </p:nvPr>
        </p:nvSpPr>
        <p:spPr>
          <a:xfrm>
            <a:off x="457200" y="1308100"/>
            <a:ext cx="3949700" cy="5143500"/>
          </a:xfrm>
        </p:spPr>
        <p:txBody>
          <a:bodyPr/>
          <a:lstStyle/>
          <a:p>
            <a:pPr eaLnBrk="1" hangingPunct="1">
              <a:lnSpc>
                <a:spcPct val="80000"/>
              </a:lnSpc>
            </a:pPr>
            <a:r>
              <a:rPr lang="en-US" sz="2200" b="1" smtClean="0"/>
              <a:t>Sondas espaciais exploraram todos os planetas, exceto Plutão.</a:t>
            </a:r>
          </a:p>
          <a:p>
            <a:pPr lvl="1" eaLnBrk="1" hangingPunct="1">
              <a:lnSpc>
                <a:spcPct val="80000"/>
              </a:lnSpc>
            </a:pPr>
            <a:r>
              <a:rPr lang="pt-BR" sz="2000" b="1" smtClean="0"/>
              <a:t>Em poucos casos foi feita análise química de amostras de solo ou atmosfera.</a:t>
            </a:r>
            <a:endParaRPr lang="en-US" sz="2000" b="1" smtClean="0"/>
          </a:p>
          <a:p>
            <a:pPr eaLnBrk="1" hangingPunct="1">
              <a:lnSpc>
                <a:spcPct val="80000"/>
              </a:lnSpc>
            </a:pPr>
            <a:r>
              <a:rPr lang="en-US" sz="2200" b="1" smtClean="0"/>
              <a:t>A maior parte da detecção de água foi feita remotamente.</a:t>
            </a:r>
          </a:p>
          <a:p>
            <a:pPr eaLnBrk="1" hangingPunct="1">
              <a:lnSpc>
                <a:spcPct val="80000"/>
              </a:lnSpc>
            </a:pPr>
            <a:r>
              <a:rPr lang="en-US" sz="2200" b="1" smtClean="0"/>
              <a:t>A composição da atmosfera e da superfície de um planeta pode ser determinada analisando o espectro de radiação emitida ou absorvida.</a:t>
            </a:r>
          </a:p>
          <a:p>
            <a:pPr eaLnBrk="1" hangingPunct="1">
              <a:lnSpc>
                <a:spcPct val="80000"/>
              </a:lnSpc>
            </a:pPr>
            <a:r>
              <a:rPr lang="pt-BR" sz="2200" b="1" smtClean="0"/>
              <a:t>São usadas todas as faixas do espectro da radiação eletromagnética.</a:t>
            </a:r>
            <a:endParaRPr lang="en-US" sz="2200" b="1" smtClean="0"/>
          </a:p>
        </p:txBody>
      </p:sp>
      <p:pic>
        <p:nvPicPr>
          <p:cNvPr id="36869" name="Picture 5" descr="dn16293-3_700"/>
          <p:cNvPicPr>
            <a:picLocks noChangeAspect="1" noChangeArrowheads="1"/>
          </p:cNvPicPr>
          <p:nvPr/>
        </p:nvPicPr>
        <p:blipFill>
          <a:blip r:embed="rId3"/>
          <a:srcRect/>
          <a:stretch>
            <a:fillRect/>
          </a:stretch>
        </p:blipFill>
        <p:spPr bwMode="auto">
          <a:xfrm>
            <a:off x="4638675" y="2032000"/>
            <a:ext cx="4048125" cy="310356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r>
              <a:rPr lang="pt-BR" smtClean="0"/>
              <a:t>Gelo  na Lua</a:t>
            </a:r>
            <a:endParaRPr lang="en-US" smtClean="0"/>
          </a:p>
        </p:txBody>
      </p:sp>
      <p:sp>
        <p:nvSpPr>
          <p:cNvPr id="38914" name="Content Placeholder 2"/>
          <p:cNvSpPr>
            <a:spLocks noGrp="1"/>
          </p:cNvSpPr>
          <p:nvPr>
            <p:ph idx="1"/>
          </p:nvPr>
        </p:nvSpPr>
        <p:spPr/>
        <p:txBody>
          <a:bodyPr/>
          <a:lstStyle/>
          <a:p>
            <a:pPr eaLnBrk="1" hangingPunct="1"/>
            <a:r>
              <a:rPr lang="en-US" b="1" smtClean="0"/>
              <a:t>Sondas orbitando a Lua analisaram sinais de radar de crateras vizinhas aos polos</a:t>
            </a:r>
          </a:p>
          <a:p>
            <a:pPr eaLnBrk="1" hangingPunct="1"/>
            <a:r>
              <a:rPr lang="en-US" b="1" smtClean="0"/>
              <a:t>Evidência de gelo subsuperficial, em grandes quantidades.</a:t>
            </a:r>
            <a:endParaRPr lang="en-US" smtClean="0"/>
          </a:p>
        </p:txBody>
      </p:sp>
      <p:pic>
        <p:nvPicPr>
          <p:cNvPr id="38917" name="Picture 5" descr="moon_ice"/>
          <p:cNvPicPr>
            <a:picLocks noChangeAspect="1" noChangeArrowheads="1"/>
          </p:cNvPicPr>
          <p:nvPr/>
        </p:nvPicPr>
        <p:blipFill>
          <a:blip r:embed="rId3"/>
          <a:srcRect/>
          <a:stretch>
            <a:fillRect/>
          </a:stretch>
        </p:blipFill>
        <p:spPr bwMode="auto">
          <a:xfrm>
            <a:off x="3835400" y="3341688"/>
            <a:ext cx="3446463" cy="320357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Title 1"/>
          <p:cNvSpPr>
            <a:spLocks noGrp="1"/>
          </p:cNvSpPr>
          <p:nvPr>
            <p:ph type="title"/>
          </p:nvPr>
        </p:nvSpPr>
        <p:spPr>
          <a:xfrm>
            <a:off x="6413500" y="274638"/>
            <a:ext cx="2273300" cy="1143000"/>
          </a:xfrm>
        </p:spPr>
        <p:txBody>
          <a:bodyPr/>
          <a:lstStyle/>
          <a:p>
            <a:pPr eaLnBrk="1" hangingPunct="1"/>
            <a:r>
              <a:rPr lang="pt-BR" smtClean="0"/>
              <a:t>Cometas</a:t>
            </a:r>
            <a:endParaRPr lang="en-US" smtClean="0"/>
          </a:p>
        </p:txBody>
      </p:sp>
      <p:sp>
        <p:nvSpPr>
          <p:cNvPr id="40962" name="Content Placeholder 2"/>
          <p:cNvSpPr>
            <a:spLocks noGrp="1"/>
          </p:cNvSpPr>
          <p:nvPr>
            <p:ph idx="1"/>
          </p:nvPr>
        </p:nvSpPr>
        <p:spPr>
          <a:xfrm>
            <a:off x="457200" y="274638"/>
            <a:ext cx="5722938" cy="6334125"/>
          </a:xfrm>
        </p:spPr>
        <p:txBody>
          <a:bodyPr/>
          <a:lstStyle/>
          <a:p>
            <a:pPr eaLnBrk="1" hangingPunct="1">
              <a:lnSpc>
                <a:spcPct val="80000"/>
              </a:lnSpc>
            </a:pPr>
            <a:r>
              <a:rPr lang="en-US" sz="3000" b="1" smtClean="0"/>
              <a:t>Cometas são porções de poeira e de gases congelados, inclusive água, com órbitas muito oblongas (elípticas ou hiperbólicas) em torno do Sol. </a:t>
            </a:r>
          </a:p>
          <a:p>
            <a:pPr eaLnBrk="1" hangingPunct="1">
              <a:lnSpc>
                <a:spcPct val="80000"/>
              </a:lnSpc>
            </a:pPr>
            <a:r>
              <a:rPr lang="en-US" sz="3000" b="1" smtClean="0"/>
              <a:t>São ás vezes chamados de “bolas de neve sujas”, embora tenham dimensão de muitos quilômetros.  </a:t>
            </a:r>
          </a:p>
          <a:p>
            <a:pPr eaLnBrk="1" hangingPunct="1">
              <a:lnSpc>
                <a:spcPct val="80000"/>
              </a:lnSpc>
            </a:pPr>
            <a:r>
              <a:rPr lang="en-US" sz="3000" b="1" smtClean="0"/>
              <a:t>Quando se aproximam do Sol, parte do gelo funde e evapora, formando a cauda.</a:t>
            </a:r>
          </a:p>
          <a:p>
            <a:pPr eaLnBrk="1" hangingPunct="1">
              <a:lnSpc>
                <a:spcPct val="80000"/>
              </a:lnSpc>
            </a:pPr>
            <a:r>
              <a:rPr lang="en-US" sz="3000" b="1" smtClean="0"/>
              <a:t>Alguns astrônomos sugerem que os oceanos da Terra tenham sido cheios de água nas colisões de cometas. </a:t>
            </a:r>
            <a:endParaRPr lang="en-US" sz="3000" smtClean="0"/>
          </a:p>
        </p:txBody>
      </p:sp>
      <p:pic>
        <p:nvPicPr>
          <p:cNvPr id="40963" name="Picture 4" descr="112928main_bombardment_med"/>
          <p:cNvPicPr>
            <a:picLocks noChangeAspect="1" noChangeArrowheads="1"/>
          </p:cNvPicPr>
          <p:nvPr/>
        </p:nvPicPr>
        <p:blipFill>
          <a:blip r:embed="rId3"/>
          <a:srcRect/>
          <a:stretch>
            <a:fillRect/>
          </a:stretch>
        </p:blipFill>
        <p:spPr bwMode="auto">
          <a:xfrm>
            <a:off x="6180138" y="3529013"/>
            <a:ext cx="2938462" cy="2516187"/>
          </a:xfrm>
          <a:prstGeom prst="rect">
            <a:avLst/>
          </a:prstGeom>
          <a:noFill/>
          <a:ln w="9525">
            <a:noFill/>
            <a:miter lim="800000"/>
            <a:headEnd/>
            <a:tailEnd/>
          </a:ln>
        </p:spPr>
      </p:pic>
      <p:pic>
        <p:nvPicPr>
          <p:cNvPr id="40964" name="Picture 7" descr="wsci_01_img0112"/>
          <p:cNvPicPr>
            <a:picLocks noChangeAspect="1" noChangeArrowheads="1"/>
          </p:cNvPicPr>
          <p:nvPr/>
        </p:nvPicPr>
        <p:blipFill>
          <a:blip r:embed="rId4"/>
          <a:srcRect/>
          <a:stretch>
            <a:fillRect/>
          </a:stretch>
        </p:blipFill>
        <p:spPr bwMode="auto">
          <a:xfrm>
            <a:off x="5918200" y="1187450"/>
            <a:ext cx="3200400" cy="2095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eaLnBrk="1" hangingPunct="1"/>
            <a:r>
              <a:rPr lang="pt-BR" smtClean="0"/>
              <a:t>Marte</a:t>
            </a:r>
            <a:endParaRPr lang="en-US" smtClean="0"/>
          </a:p>
        </p:txBody>
      </p:sp>
      <p:sp>
        <p:nvSpPr>
          <p:cNvPr id="43010" name="Content Placeholder 2"/>
          <p:cNvSpPr>
            <a:spLocks noGrp="1"/>
          </p:cNvSpPr>
          <p:nvPr>
            <p:ph idx="1"/>
          </p:nvPr>
        </p:nvSpPr>
        <p:spPr/>
        <p:txBody>
          <a:bodyPr/>
          <a:lstStyle/>
          <a:p>
            <a:pPr eaLnBrk="1" hangingPunct="1">
              <a:lnSpc>
                <a:spcPct val="80000"/>
              </a:lnSpc>
            </a:pPr>
            <a:r>
              <a:rPr lang="en-US" sz="2500" b="1" smtClean="0"/>
              <a:t>As fotos antigas de Marte já mostram estruturas longas e rugosas que se assemelham a rios e canyons antigos. </a:t>
            </a:r>
          </a:p>
          <a:p>
            <a:pPr lvl="1" eaLnBrk="1" hangingPunct="1">
              <a:lnSpc>
                <a:spcPct val="80000"/>
              </a:lnSpc>
            </a:pPr>
            <a:r>
              <a:rPr lang="pt-BR" sz="2100" b="1" smtClean="0"/>
              <a:t>Um canyon é tão longo quanto os Estados Unidos.</a:t>
            </a:r>
            <a:endParaRPr lang="en-US" sz="2100" b="1" smtClean="0"/>
          </a:p>
          <a:p>
            <a:pPr eaLnBrk="1" hangingPunct="1">
              <a:lnSpc>
                <a:spcPct val="80000"/>
              </a:lnSpc>
            </a:pPr>
            <a:r>
              <a:rPr lang="en-US" sz="2500" b="1" smtClean="0"/>
              <a:t>Também há sinais de restos de inundações.</a:t>
            </a:r>
          </a:p>
          <a:p>
            <a:pPr eaLnBrk="1" hangingPunct="1">
              <a:lnSpc>
                <a:spcPct val="80000"/>
              </a:lnSpc>
            </a:pPr>
            <a:r>
              <a:rPr lang="en-US" sz="2500" b="1" smtClean="0"/>
              <a:t>A atmosfera de Marte é muito mais rarefeita que a da Terra, portanto a água não pode existir como líquido.  </a:t>
            </a:r>
          </a:p>
          <a:p>
            <a:pPr eaLnBrk="1" hangingPunct="1">
              <a:lnSpc>
                <a:spcPct val="80000"/>
              </a:lnSpc>
            </a:pPr>
            <a:r>
              <a:rPr lang="en-US" sz="2500" b="1" smtClean="0"/>
              <a:t>É possível que haja água sub-superficial.</a:t>
            </a:r>
          </a:p>
          <a:p>
            <a:pPr eaLnBrk="1" hangingPunct="1">
              <a:lnSpc>
                <a:spcPct val="80000"/>
              </a:lnSpc>
            </a:pPr>
            <a:r>
              <a:rPr lang="en-US" sz="2500" b="1" smtClean="0"/>
              <a:t>Marte tem calotas polares que crescem no inverno e diminuem no verão.</a:t>
            </a:r>
          </a:p>
          <a:p>
            <a:pPr lvl="1" eaLnBrk="1" hangingPunct="1">
              <a:lnSpc>
                <a:spcPct val="80000"/>
              </a:lnSpc>
            </a:pPr>
            <a:r>
              <a:rPr lang="en-US" sz="2100" b="1" smtClean="0"/>
              <a:t>As calotas são formadas principalmente por CO</a:t>
            </a:r>
            <a:r>
              <a:rPr lang="en-US" sz="2100" b="1" baseline="-25000" smtClean="0"/>
              <a:t>2</a:t>
            </a:r>
            <a:r>
              <a:rPr lang="en-US" sz="2100" b="1" smtClean="0"/>
              <a:t> congelado, mas foram detectadas pequenas quantidades de água.  </a:t>
            </a:r>
            <a:endParaRPr lang="en-US" sz="2100" smtClean="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5301" name="Picture 5" descr="water-on-mars-3"/>
          <p:cNvPicPr>
            <a:picLocks noChangeAspect="1" noChangeArrowheads="1"/>
          </p:cNvPicPr>
          <p:nvPr/>
        </p:nvPicPr>
        <p:blipFill>
          <a:blip r:embed="rId3"/>
          <a:srcRect/>
          <a:stretch>
            <a:fillRect/>
          </a:stretch>
        </p:blipFill>
        <p:spPr bwMode="auto">
          <a:xfrm>
            <a:off x="12700" y="12700"/>
            <a:ext cx="3810000" cy="2857500"/>
          </a:xfrm>
          <a:prstGeom prst="rect">
            <a:avLst/>
          </a:prstGeom>
          <a:noFill/>
        </p:spPr>
      </p:pic>
      <p:pic>
        <p:nvPicPr>
          <p:cNvPr id="55303" name="Picture 7" descr="mars-hst3"/>
          <p:cNvPicPr>
            <a:picLocks noChangeAspect="1" noChangeArrowheads="1"/>
          </p:cNvPicPr>
          <p:nvPr/>
        </p:nvPicPr>
        <p:blipFill>
          <a:blip r:embed="rId4"/>
          <a:srcRect/>
          <a:stretch>
            <a:fillRect/>
          </a:stretch>
        </p:blipFill>
        <p:spPr bwMode="auto">
          <a:xfrm>
            <a:off x="3819525" y="2921000"/>
            <a:ext cx="5286375" cy="395763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5057" name="Picture 2"/>
          <p:cNvPicPr>
            <a:picLocks noChangeAspect="1" noChangeArrowheads="1"/>
          </p:cNvPicPr>
          <p:nvPr/>
        </p:nvPicPr>
        <p:blipFill>
          <a:blip r:embed="rId3"/>
          <a:srcRect l="17513" t="28271" r="35234" b="15042"/>
          <a:stretch>
            <a:fillRect/>
          </a:stretch>
        </p:blipFill>
        <p:spPr bwMode="auto">
          <a:xfrm>
            <a:off x="450850" y="333375"/>
            <a:ext cx="5761038" cy="4319588"/>
          </a:xfrm>
          <a:prstGeom prst="rect">
            <a:avLst/>
          </a:prstGeom>
          <a:noFill/>
          <a:ln w="9525">
            <a:noFill/>
            <a:miter lim="800000"/>
            <a:headEnd/>
            <a:tailEnd/>
          </a:ln>
        </p:spPr>
      </p:pic>
      <p:sp>
        <p:nvSpPr>
          <p:cNvPr id="45058" name="Text Box 3"/>
          <p:cNvSpPr txBox="1">
            <a:spLocks noChangeArrowheads="1"/>
          </p:cNvSpPr>
          <p:nvPr/>
        </p:nvSpPr>
        <p:spPr bwMode="auto">
          <a:xfrm>
            <a:off x="107950" y="4821238"/>
            <a:ext cx="9036050" cy="2289175"/>
          </a:xfrm>
          <a:prstGeom prst="rect">
            <a:avLst/>
          </a:prstGeom>
          <a:noFill/>
          <a:ln w="9525">
            <a:noFill/>
            <a:miter lim="800000"/>
            <a:headEnd/>
            <a:tailEnd/>
          </a:ln>
        </p:spPr>
        <p:txBody>
          <a:bodyPr>
            <a:spAutoFit/>
          </a:bodyPr>
          <a:lstStyle/>
          <a:p>
            <a:r>
              <a:rPr lang="en-US"/>
              <a:t>This helps explain one of the enigmas of the Saturn's system: "As Cassini approached Saturn, we discovered that the Saturnian system is filled with oxygen atoms. At the time we had no idea where the oxygen was coming from," said Dr. Candy Hansen, Cassini scientist at NASA's Jet Propulsion Laboratory in Pasadena. "Now we know that Enceladus is spewing out water molecules, which break down into oxygen and hydrogen." </a:t>
            </a:r>
            <a:r>
              <a:rPr lang="en-US">
                <a:hlinkClick r:id="rId4"/>
              </a:rPr>
              <a:t>http://news.softpedia.com/news/Cassini-Finds-Liquid-Water-on-Saturn-s-Moon-Enceladus-19478.shtml</a:t>
            </a:r>
            <a:endParaRPr lang="en-US"/>
          </a:p>
          <a:p>
            <a:endParaRPr lang="en-US"/>
          </a:p>
        </p:txBody>
      </p:sp>
      <p:sp>
        <p:nvSpPr>
          <p:cNvPr id="45059" name="Text Box 4"/>
          <p:cNvSpPr txBox="1">
            <a:spLocks noChangeArrowheads="1"/>
          </p:cNvSpPr>
          <p:nvPr/>
        </p:nvSpPr>
        <p:spPr bwMode="auto">
          <a:xfrm>
            <a:off x="6372225" y="862013"/>
            <a:ext cx="2212975" cy="3081337"/>
          </a:xfrm>
          <a:prstGeom prst="rect">
            <a:avLst/>
          </a:prstGeom>
          <a:noFill/>
          <a:ln w="9525">
            <a:noFill/>
            <a:miter lim="800000"/>
            <a:headEnd/>
            <a:tailEnd/>
          </a:ln>
        </p:spPr>
        <p:txBody>
          <a:bodyPr>
            <a:spAutoFit/>
          </a:bodyPr>
          <a:lstStyle/>
          <a:p>
            <a:pPr defTabSz="914400"/>
            <a:r>
              <a:rPr lang="pt-BR" sz="2800"/>
              <a:t>Vulcanismo em </a:t>
            </a:r>
            <a:r>
              <a:rPr lang="pt-BR" sz="2800" b="1"/>
              <a:t>Enceladus</a:t>
            </a:r>
            <a:r>
              <a:rPr lang="pt-BR" sz="2800"/>
              <a:t>, lua de Saturno: um gêiser de água</a:t>
            </a:r>
            <a:endParaRPr lang="en-US" sz="28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Content Placeholder 2"/>
          <p:cNvSpPr>
            <a:spLocks noGrp="1"/>
          </p:cNvSpPr>
          <p:nvPr>
            <p:ph idx="1"/>
          </p:nvPr>
        </p:nvSpPr>
        <p:spPr>
          <a:xfrm>
            <a:off x="457200" y="3289300"/>
            <a:ext cx="8432800" cy="3263900"/>
          </a:xfrm>
        </p:spPr>
        <p:txBody>
          <a:bodyPr/>
          <a:lstStyle/>
          <a:p>
            <a:pPr eaLnBrk="1" hangingPunct="1"/>
            <a:r>
              <a:rPr lang="en-US" sz="2800" b="1" smtClean="0"/>
              <a:t>A sonda espacial Galileu fotografou os quatro maiores satélites de Júpiter. A superfície de Europa aparece com muitas rachaduras, como gelo que é congelado e funde repetidamente. Pode existir um oceano líquido sob o gelo.  Ganimedes também apresenta superfície semelhante, mas  em menor escala.</a:t>
            </a:r>
            <a:endParaRPr lang="en-US" sz="2800" smtClean="0"/>
          </a:p>
        </p:txBody>
      </p:sp>
      <p:pic>
        <p:nvPicPr>
          <p:cNvPr id="47106" name="Picture 4" descr="europa2"/>
          <p:cNvPicPr>
            <a:picLocks noChangeAspect="1" noChangeArrowheads="1"/>
          </p:cNvPicPr>
          <p:nvPr/>
        </p:nvPicPr>
        <p:blipFill>
          <a:blip r:embed="rId3"/>
          <a:srcRect/>
          <a:stretch>
            <a:fillRect/>
          </a:stretch>
        </p:blipFill>
        <p:spPr bwMode="auto">
          <a:xfrm>
            <a:off x="596900" y="114300"/>
            <a:ext cx="4025900" cy="3019425"/>
          </a:xfrm>
          <a:prstGeom prst="rect">
            <a:avLst/>
          </a:prstGeom>
          <a:noFill/>
          <a:ln w="9525">
            <a:noFill/>
            <a:miter lim="800000"/>
            <a:headEnd/>
            <a:tailEnd/>
          </a:ln>
        </p:spPr>
      </p:pic>
      <p:sp>
        <p:nvSpPr>
          <p:cNvPr id="47107" name="Text Box 4"/>
          <p:cNvSpPr txBox="1">
            <a:spLocks noChangeArrowheads="1"/>
          </p:cNvSpPr>
          <p:nvPr/>
        </p:nvSpPr>
        <p:spPr bwMode="auto">
          <a:xfrm>
            <a:off x="4978400" y="1176338"/>
            <a:ext cx="3911600" cy="1190625"/>
          </a:xfrm>
          <a:prstGeom prst="rect">
            <a:avLst/>
          </a:prstGeom>
          <a:noFill/>
          <a:ln w="9525">
            <a:noFill/>
            <a:miter lim="800000"/>
            <a:headEnd/>
            <a:tailEnd/>
          </a:ln>
        </p:spPr>
        <p:txBody>
          <a:bodyPr>
            <a:spAutoFit/>
          </a:bodyPr>
          <a:lstStyle/>
          <a:p>
            <a:pPr defTabSz="914400"/>
            <a:r>
              <a:rPr lang="pt-BR" sz="3600"/>
              <a:t>Europa, </a:t>
            </a:r>
          </a:p>
          <a:p>
            <a:pPr defTabSz="914400"/>
            <a:r>
              <a:rPr lang="pt-BR" sz="3600"/>
              <a:t>satélite de Júpiter</a:t>
            </a:r>
            <a:endParaRPr lang="en-US" sz="36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pt-BR" smtClean="0"/>
              <a:t>Nuvens interestelares</a:t>
            </a:r>
            <a:endParaRPr lang="en-US" smtClean="0"/>
          </a:p>
        </p:txBody>
      </p:sp>
      <p:sp>
        <p:nvSpPr>
          <p:cNvPr id="49154" name="Content Placeholder 2"/>
          <p:cNvSpPr>
            <a:spLocks noGrp="1"/>
          </p:cNvSpPr>
          <p:nvPr>
            <p:ph idx="1"/>
          </p:nvPr>
        </p:nvSpPr>
        <p:spPr/>
        <p:txBody>
          <a:bodyPr/>
          <a:lstStyle/>
          <a:p>
            <a:pPr eaLnBrk="1" hangingPunct="1">
              <a:lnSpc>
                <a:spcPct val="80000"/>
              </a:lnSpc>
            </a:pPr>
            <a:r>
              <a:rPr lang="en-US" sz="3000" b="1" smtClean="0"/>
              <a:t>O espectro da água foi detectado em nuvens de gás e poeira.</a:t>
            </a:r>
          </a:p>
          <a:p>
            <a:pPr eaLnBrk="1" hangingPunct="1">
              <a:lnSpc>
                <a:spcPct val="80000"/>
              </a:lnSpc>
            </a:pPr>
            <a:r>
              <a:rPr lang="en-US" sz="3000" b="1" smtClean="0"/>
              <a:t>Foram detectados masers de água.</a:t>
            </a:r>
          </a:p>
          <a:p>
            <a:pPr lvl="1" eaLnBrk="1" hangingPunct="1">
              <a:lnSpc>
                <a:spcPct val="80000"/>
              </a:lnSpc>
            </a:pPr>
            <a:r>
              <a:rPr lang="en-US" sz="2600" b="1" i="1" smtClean="0"/>
              <a:t>Maser é o acrônimo de Microwave Amplification by the Stimulated Emission of Radiation. </a:t>
            </a:r>
          </a:p>
          <a:p>
            <a:pPr lvl="1" eaLnBrk="1" hangingPunct="1">
              <a:lnSpc>
                <a:spcPct val="80000"/>
              </a:lnSpc>
            </a:pPr>
            <a:r>
              <a:rPr lang="en-US" sz="2600" b="1" i="1" smtClean="0"/>
              <a:t>Laser: (visível) Light Amplification ... . </a:t>
            </a:r>
          </a:p>
          <a:p>
            <a:pPr eaLnBrk="1" hangingPunct="1">
              <a:lnSpc>
                <a:spcPct val="80000"/>
              </a:lnSpc>
            </a:pPr>
            <a:r>
              <a:rPr lang="en-US" sz="3000" b="1" smtClean="0"/>
              <a:t>Moléculas de água em masers nas nuvens interestelares são estimuladas pelas energias de estrelas próximas. </a:t>
            </a:r>
          </a:p>
          <a:p>
            <a:pPr eaLnBrk="1" hangingPunct="1">
              <a:lnSpc>
                <a:spcPct val="80000"/>
              </a:lnSpc>
            </a:pPr>
            <a:r>
              <a:rPr lang="en-US" sz="3000" b="1" smtClean="0"/>
              <a:t>Masers muito poderosos foram detectados próximo aos centros de outras galáxias. </a:t>
            </a:r>
            <a:endParaRPr lang="en-US" sz="3000" smtClean="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endParaRPr lang="en-US" smtClean="0"/>
          </a:p>
        </p:txBody>
      </p:sp>
      <p:sp>
        <p:nvSpPr>
          <p:cNvPr id="16386" name="Content Placeholder 2"/>
          <p:cNvSpPr>
            <a:spLocks noGrp="1"/>
          </p:cNvSpPr>
          <p:nvPr>
            <p:ph idx="1"/>
          </p:nvPr>
        </p:nvSpPr>
        <p:spPr/>
        <p:txBody>
          <a:bodyPr/>
          <a:lstStyle/>
          <a:p>
            <a:pPr eaLnBrk="1" hangingPunct="1"/>
            <a:r>
              <a:rPr lang="en-US" smtClean="0"/>
              <a:t>Programa de curso (Sweet Briar College)</a:t>
            </a:r>
            <a:endParaRPr lang="en-US" smtClean="0">
              <a:hlinkClick r:id="rId3"/>
            </a:endParaRPr>
          </a:p>
          <a:p>
            <a:pPr lvl="1" eaLnBrk="1" hangingPunct="1"/>
            <a:r>
              <a:rPr lang="en-US" smtClean="0">
                <a:hlinkClick r:id="rId3"/>
              </a:rPr>
              <a:t>http://witcombe.sbc.edu/water/participants.html#hyman</a:t>
            </a:r>
            <a:endParaRPr lang="en-US" smtClean="0"/>
          </a:p>
          <a:p>
            <a:pPr eaLnBrk="1" hangingPunct="1"/>
            <a:r>
              <a:rPr lang="en-US" smtClean="0"/>
              <a:t>Água no Universo:</a:t>
            </a:r>
          </a:p>
          <a:p>
            <a:pPr lvl="1" eaLnBrk="1" hangingPunct="1"/>
            <a:r>
              <a:rPr lang="en-US" smtClean="0">
                <a:hlinkClick r:id="rId4"/>
              </a:rPr>
              <a:t>http://witcombe.sbc.edu/water/physicsuniverse.html</a:t>
            </a:r>
            <a:endParaRPr lang="en-US" smtClean="0"/>
          </a:p>
          <a:p>
            <a:pPr lvl="1" eaLnBrk="1" hangingPunct="1">
              <a:buFont typeface="Arial" charset="0"/>
              <a:buNone/>
            </a:pPr>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p:cNvSpPr>
          <p:nvPr>
            <p:ph type="title"/>
          </p:nvPr>
        </p:nvSpPr>
        <p:spPr/>
        <p:txBody>
          <a:bodyPr/>
          <a:lstStyle/>
          <a:p>
            <a:r>
              <a:rPr lang="pt-BR" sz="4000" smtClean="0"/>
              <a:t>De onde vem a energia para a excitação das moléculas de água?</a:t>
            </a:r>
            <a:endParaRPr lang="en-US" sz="4000" smtClean="0"/>
          </a:p>
        </p:txBody>
      </p:sp>
      <p:sp>
        <p:nvSpPr>
          <p:cNvPr id="57347" name="Rectangle 3"/>
          <p:cNvSpPr>
            <a:spLocks noGrp="1"/>
          </p:cNvSpPr>
          <p:nvPr>
            <p:ph type="body" idx="1"/>
          </p:nvPr>
        </p:nvSpPr>
        <p:spPr>
          <a:xfrm>
            <a:off x="457200" y="1879600"/>
            <a:ext cx="8229600" cy="4525963"/>
          </a:xfrm>
        </p:spPr>
        <p:txBody>
          <a:bodyPr/>
          <a:lstStyle/>
          <a:p>
            <a:r>
              <a:rPr lang="en-US" smtClean="0"/>
              <a:t>Shocks with velocities exceeding some 20 km/s running into high-density magnetized material successfully explain the water maser emission (Hollenbach &amp; McKee 1989; Elitzur, Hollenbach &amp; McKee 1989). </a:t>
            </a:r>
          </a:p>
          <a:p>
            <a:endParaRPr lang="pt-BR" smtClean="0"/>
          </a:p>
          <a:p>
            <a:pPr algn="r">
              <a:buFont typeface="Arial" charset="0"/>
              <a:buNone/>
            </a:pPr>
            <a:r>
              <a:rPr lang="en-US" smtClean="0"/>
              <a:t>http://www.metsahovi.fi/spectroscopy/masers.shtml</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pPr eaLnBrk="1" hangingPunct="1"/>
            <a:r>
              <a:rPr lang="pt-BR" smtClean="0"/>
              <a:t>O Buraco de Água</a:t>
            </a:r>
            <a:endParaRPr lang="en-US" smtClean="0"/>
          </a:p>
        </p:txBody>
      </p:sp>
      <p:sp>
        <p:nvSpPr>
          <p:cNvPr id="51202" name="Content Placeholder 2"/>
          <p:cNvSpPr>
            <a:spLocks noGrp="1"/>
          </p:cNvSpPr>
          <p:nvPr>
            <p:ph idx="1"/>
          </p:nvPr>
        </p:nvSpPr>
        <p:spPr/>
        <p:txBody>
          <a:bodyPr/>
          <a:lstStyle/>
          <a:p>
            <a:pPr eaLnBrk="1" hangingPunct="1">
              <a:lnSpc>
                <a:spcPct val="80000"/>
              </a:lnSpc>
            </a:pPr>
            <a:r>
              <a:rPr lang="en-US" sz="2800" smtClean="0"/>
              <a:t>Janela espectral na faixa de ondas de rádio entre 21 cm e 18 cm de comprimento de onda.</a:t>
            </a:r>
          </a:p>
          <a:p>
            <a:pPr lvl="1" eaLnBrk="1" hangingPunct="1">
              <a:lnSpc>
                <a:spcPct val="80000"/>
              </a:lnSpc>
            </a:pPr>
            <a:r>
              <a:rPr lang="pt-BR" smtClean="0"/>
              <a:t>21 cm: emissão natural de hidrogênio;</a:t>
            </a:r>
          </a:p>
          <a:p>
            <a:pPr lvl="1" eaLnBrk="1" hangingPunct="1">
              <a:lnSpc>
                <a:spcPct val="80000"/>
              </a:lnSpc>
            </a:pPr>
            <a:r>
              <a:rPr lang="pt-BR" smtClean="0"/>
              <a:t>18 cm: emissão natural de OH.</a:t>
            </a:r>
            <a:endParaRPr lang="en-US" smtClean="0"/>
          </a:p>
          <a:p>
            <a:pPr eaLnBrk="1" hangingPunct="1">
              <a:lnSpc>
                <a:spcPct val="80000"/>
              </a:lnSpc>
            </a:pPr>
            <a:endParaRPr lang="en-US" sz="2800" smtClean="0"/>
          </a:p>
          <a:p>
            <a:pPr eaLnBrk="1" hangingPunct="1">
              <a:lnSpc>
                <a:spcPct val="80000"/>
              </a:lnSpc>
            </a:pPr>
            <a:r>
              <a:rPr lang="en-US" sz="2800" smtClean="0"/>
              <a:t>Usada na pesquisa sobre a existência de inteligência extra-terrestre (SETI).</a:t>
            </a:r>
          </a:p>
          <a:p>
            <a:pPr lvl="1" eaLnBrk="1" hangingPunct="1">
              <a:lnSpc>
                <a:spcPct val="80000"/>
              </a:lnSpc>
            </a:pPr>
            <a:endParaRPr lang="en-US" smtClean="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Rectangle 2"/>
          <p:cNvSpPr>
            <a:spLocks noGrp="1"/>
          </p:cNvSpPr>
          <p:nvPr>
            <p:ph type="title"/>
          </p:nvPr>
        </p:nvSpPr>
        <p:spPr/>
        <p:txBody>
          <a:bodyPr/>
          <a:lstStyle/>
          <a:p>
            <a:r>
              <a:rPr lang="pt-BR" smtClean="0"/>
              <a:t>Exercícios</a:t>
            </a:r>
            <a:endParaRPr lang="en-US" smtClean="0"/>
          </a:p>
        </p:txBody>
      </p:sp>
      <p:sp>
        <p:nvSpPr>
          <p:cNvPr id="53250" name="Rectangle 3"/>
          <p:cNvSpPr>
            <a:spLocks noGrp="1"/>
          </p:cNvSpPr>
          <p:nvPr>
            <p:ph type="body" idx="1"/>
          </p:nvPr>
        </p:nvSpPr>
        <p:spPr/>
        <p:txBody>
          <a:bodyPr/>
          <a:lstStyle/>
          <a:p>
            <a:r>
              <a:rPr lang="pt-BR" smtClean="0"/>
              <a:t>Quais são as características espectrais da água, que permitem sua identificação remota?</a:t>
            </a:r>
          </a:p>
          <a:p>
            <a:r>
              <a:rPr lang="pt-BR" smtClean="0"/>
              <a:t>Pode-se esperar detectar água supercrítica em ambiente extraterrestre?</a:t>
            </a:r>
          </a:p>
          <a:p>
            <a:r>
              <a:rPr lang="pt-BR" smtClean="0"/>
              <a:t>Pode-se esperar que exista água supercrítica em ambiente extraterrestre?</a:t>
            </a:r>
          </a:p>
          <a:p>
            <a:endParaRPr lang="pt-BR" smtClean="0"/>
          </a:p>
          <a:p>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pt-BR" smtClean="0"/>
              <a:t>Onde existe água</a:t>
            </a:r>
            <a:endParaRPr lang="en-US" smtClean="0"/>
          </a:p>
        </p:txBody>
      </p:sp>
      <p:sp>
        <p:nvSpPr>
          <p:cNvPr id="18434" name="Content Placeholder 2"/>
          <p:cNvSpPr>
            <a:spLocks noGrp="1"/>
          </p:cNvSpPr>
          <p:nvPr>
            <p:ph idx="1"/>
          </p:nvPr>
        </p:nvSpPr>
        <p:spPr/>
        <p:txBody>
          <a:bodyPr/>
          <a:lstStyle/>
          <a:p>
            <a:pPr eaLnBrk="1" hangingPunct="1"/>
            <a:r>
              <a:rPr lang="en-US" b="1" smtClean="0"/>
              <a:t>Astrônomos encontraram evidência da existência de água na Lua terrestre, Marte, satélites de Júpiter e Saturno, cometas e no espaço interestelar, além da Terra. </a:t>
            </a:r>
          </a:p>
          <a:p>
            <a:pPr eaLnBrk="1" hangingPunct="1"/>
            <a:r>
              <a:rPr lang="pt-BR" b="1" smtClean="0"/>
              <a:t>De onde vêm o H e o O?</a:t>
            </a:r>
            <a:endParaRPr lang="en-US" b="1"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Content Placeholder 2"/>
          <p:cNvSpPr>
            <a:spLocks noGrp="1"/>
          </p:cNvSpPr>
          <p:nvPr>
            <p:ph idx="1"/>
          </p:nvPr>
        </p:nvSpPr>
        <p:spPr>
          <a:xfrm>
            <a:off x="457200" y="609600"/>
            <a:ext cx="8229600" cy="4525963"/>
          </a:xfrm>
        </p:spPr>
        <p:txBody>
          <a:bodyPr/>
          <a:lstStyle/>
          <a:p>
            <a:pPr eaLnBrk="1" hangingPunct="1">
              <a:lnSpc>
                <a:spcPct val="80000"/>
              </a:lnSpc>
            </a:pPr>
            <a:r>
              <a:rPr lang="pt-BR" sz="2500" b="1" smtClean="0"/>
              <a:t>Há 10 a 20 bilhões de anos, o Universo estava em um estado de alta densidade e temperatura (~10 bilhões de °C !) que explodiu no que os astrônomos chamam de Big Bang. Depois, o Universo expandiu e esfriou. Grandes massas de gas formaram bilhões de galáxias separadas, com bilhões de estrelas cada. </a:t>
            </a:r>
          </a:p>
          <a:p>
            <a:pPr eaLnBrk="1" hangingPunct="1">
              <a:lnSpc>
                <a:spcPct val="80000"/>
              </a:lnSpc>
            </a:pPr>
            <a:r>
              <a:rPr lang="pt-BR" sz="2500" b="1" smtClean="0"/>
              <a:t>Protons, nêutrons e eletrons foram formados nesse processo. </a:t>
            </a:r>
          </a:p>
          <a:p>
            <a:pPr eaLnBrk="1" hangingPunct="1">
              <a:lnSpc>
                <a:spcPct val="80000"/>
              </a:lnSpc>
            </a:pPr>
            <a:r>
              <a:rPr lang="pt-BR" sz="2500" b="1" smtClean="0"/>
              <a:t>Hidrogênio e hélio foram também formados, nas diferentes formas isotópicas.</a:t>
            </a:r>
            <a:endParaRPr lang="pt-BR" sz="2500" smtClean="0"/>
          </a:p>
        </p:txBody>
      </p:sp>
      <p:pic>
        <p:nvPicPr>
          <p:cNvPr id="20484" name="Picture 4" descr="2012_Sun_explosion"/>
          <p:cNvPicPr>
            <a:picLocks noChangeAspect="1" noChangeArrowheads="1"/>
          </p:cNvPicPr>
          <p:nvPr/>
        </p:nvPicPr>
        <p:blipFill>
          <a:blip r:embed="rId3"/>
          <a:srcRect/>
          <a:stretch>
            <a:fillRect/>
          </a:stretch>
        </p:blipFill>
        <p:spPr bwMode="auto">
          <a:xfrm>
            <a:off x="2219325" y="3889375"/>
            <a:ext cx="4629150" cy="28384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529" name="Picture 5" descr="big_bang"/>
          <p:cNvPicPr>
            <a:picLocks noChangeAspect="1" noChangeArrowheads="1"/>
          </p:cNvPicPr>
          <p:nvPr/>
        </p:nvPicPr>
        <p:blipFill>
          <a:blip r:embed="rId3"/>
          <a:srcRect/>
          <a:stretch>
            <a:fillRect/>
          </a:stretch>
        </p:blipFill>
        <p:spPr bwMode="auto">
          <a:xfrm>
            <a:off x="592138" y="165100"/>
            <a:ext cx="8083550" cy="662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2"/>
          <p:cNvSpPr>
            <a:spLocks noGrp="1"/>
          </p:cNvSpPr>
          <p:nvPr>
            <p:ph type="title"/>
          </p:nvPr>
        </p:nvSpPr>
        <p:spPr/>
        <p:txBody>
          <a:bodyPr/>
          <a:lstStyle/>
          <a:p>
            <a:pPr eaLnBrk="1" hangingPunct="1"/>
            <a:r>
              <a:rPr lang="pt-BR" smtClean="0"/>
              <a:t>Matéria escura</a:t>
            </a:r>
            <a:endParaRPr lang="en-US" smtClean="0"/>
          </a:p>
        </p:txBody>
      </p:sp>
      <p:pic>
        <p:nvPicPr>
          <p:cNvPr id="24578" name="Picture 5" descr="I02-13-composition"/>
          <p:cNvPicPr>
            <a:picLocks noChangeAspect="1" noChangeArrowheads="1"/>
          </p:cNvPicPr>
          <p:nvPr/>
        </p:nvPicPr>
        <p:blipFill>
          <a:blip r:embed="rId3"/>
          <a:srcRect/>
          <a:stretch>
            <a:fillRect/>
          </a:stretch>
        </p:blipFill>
        <p:spPr bwMode="auto">
          <a:xfrm>
            <a:off x="612775" y="1181100"/>
            <a:ext cx="7972425" cy="4829175"/>
          </a:xfrm>
          <a:prstGeom prst="rect">
            <a:avLst/>
          </a:prstGeom>
          <a:noFill/>
          <a:ln w="9525">
            <a:noFill/>
            <a:miter lim="800000"/>
            <a:headEnd/>
            <a:tailEnd/>
          </a:ln>
        </p:spPr>
      </p:pic>
      <p:sp>
        <p:nvSpPr>
          <p:cNvPr id="24579" name="Text Box 6"/>
          <p:cNvSpPr txBox="1">
            <a:spLocks noChangeArrowheads="1"/>
          </p:cNvSpPr>
          <p:nvPr/>
        </p:nvSpPr>
        <p:spPr bwMode="auto">
          <a:xfrm>
            <a:off x="365125" y="6145213"/>
            <a:ext cx="5632450" cy="1190625"/>
          </a:xfrm>
          <a:prstGeom prst="rect">
            <a:avLst/>
          </a:prstGeom>
          <a:noFill/>
          <a:ln w="9525">
            <a:noFill/>
            <a:miter lim="800000"/>
            <a:headEnd/>
            <a:tailEnd/>
          </a:ln>
        </p:spPr>
        <p:txBody>
          <a:bodyPr wrap="none">
            <a:spAutoFit/>
          </a:bodyPr>
          <a:lstStyle/>
          <a:p>
            <a:pPr defTabSz="914400"/>
            <a:r>
              <a:rPr lang="en-US">
                <a:hlinkClick r:id="rId4"/>
              </a:rPr>
              <a:t>http://rst.gsfc.nasa.gov/Sect20/I02-13-composition.jpg</a:t>
            </a:r>
            <a:endParaRPr lang="en-US"/>
          </a:p>
          <a:p>
            <a:pPr defTabSz="914400"/>
            <a:r>
              <a:rPr lang="en-US"/>
              <a:t>Leitura:  </a:t>
            </a:r>
            <a:r>
              <a:rPr lang="en-US">
                <a:hlinkClick r:id="rId5"/>
              </a:rPr>
              <a:t>http://rst.gsfc.nasa.gov/Sect20/A1.html</a:t>
            </a:r>
            <a:endParaRPr lang="en-US"/>
          </a:p>
          <a:p>
            <a:pPr defTabSz="914400"/>
            <a:endParaRPr lang="en-US"/>
          </a:p>
          <a:p>
            <a:pPr defTabSz="914400"/>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Content Placeholder 2"/>
          <p:cNvSpPr>
            <a:spLocks noGrp="1"/>
          </p:cNvSpPr>
          <p:nvPr>
            <p:ph idx="1"/>
          </p:nvPr>
        </p:nvSpPr>
        <p:spPr/>
        <p:txBody>
          <a:bodyPr/>
          <a:lstStyle/>
          <a:p>
            <a:pPr eaLnBrk="1" hangingPunct="1">
              <a:lnSpc>
                <a:spcPct val="80000"/>
              </a:lnSpc>
            </a:pPr>
            <a:r>
              <a:rPr lang="en-US" sz="3000" b="1" smtClean="0"/>
              <a:t>Modelos atuais do Big Bang predizem que houve a formação de tres vezes mais hidrogênio do que hélio. </a:t>
            </a:r>
          </a:p>
          <a:p>
            <a:pPr eaLnBrk="1" hangingPunct="1">
              <a:lnSpc>
                <a:spcPct val="80000"/>
              </a:lnSpc>
            </a:pPr>
            <a:r>
              <a:rPr lang="en-US" sz="3000" b="1" smtClean="0"/>
              <a:t>Isso foi deduzido por astrônomos que estimaram a proporção entre os dois elementos.</a:t>
            </a:r>
          </a:p>
          <a:p>
            <a:pPr eaLnBrk="1" hangingPunct="1">
              <a:lnSpc>
                <a:spcPct val="80000"/>
              </a:lnSpc>
            </a:pPr>
            <a:r>
              <a:rPr lang="en-US" sz="3000" b="1" smtClean="0"/>
              <a:t>Elementos mais pesados foram produzidos em quantidades muito menores.</a:t>
            </a:r>
          </a:p>
          <a:p>
            <a:pPr lvl="1" eaLnBrk="1" hangingPunct="1">
              <a:lnSpc>
                <a:spcPct val="80000"/>
              </a:lnSpc>
            </a:pPr>
            <a:r>
              <a:rPr lang="pt-BR" sz="2600" b="1" smtClean="0"/>
              <a:t>Um átomo de lítio em 10</a:t>
            </a:r>
            <a:r>
              <a:rPr lang="pt-BR" sz="2600" b="1" baseline="30000" smtClean="0"/>
              <a:t>10</a:t>
            </a:r>
            <a:r>
              <a:rPr lang="pt-BR" sz="2600" b="1" smtClean="0"/>
              <a:t> átomos.</a:t>
            </a:r>
            <a:endParaRPr lang="en-US" sz="2600" b="1" smtClean="0"/>
          </a:p>
          <a:p>
            <a:pPr eaLnBrk="1" hangingPunct="1">
              <a:lnSpc>
                <a:spcPct val="80000"/>
              </a:lnSpc>
            </a:pPr>
            <a:r>
              <a:rPr lang="en-US" sz="3000" b="1" smtClean="0"/>
              <a:t>Elementos mais pesados são formados durante a evolução das estrelas.</a:t>
            </a:r>
            <a:endParaRPr lang="en-US" sz="30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Content Placeholder 2"/>
          <p:cNvSpPr>
            <a:spLocks noGrp="1"/>
          </p:cNvSpPr>
          <p:nvPr>
            <p:ph idx="1"/>
          </p:nvPr>
        </p:nvSpPr>
        <p:spPr>
          <a:xfrm>
            <a:off x="457200" y="800100"/>
            <a:ext cx="8229600" cy="4525963"/>
          </a:xfrm>
        </p:spPr>
        <p:txBody>
          <a:bodyPr/>
          <a:lstStyle/>
          <a:p>
            <a:pPr eaLnBrk="1" hangingPunct="1">
              <a:lnSpc>
                <a:spcPct val="80000"/>
              </a:lnSpc>
            </a:pPr>
            <a:r>
              <a:rPr lang="en-US" sz="2500" b="1" smtClean="0"/>
              <a:t>As estrelas, como o Sol, produzem grandes quantidades de energia devido à fusão de núcleos no seu interior. </a:t>
            </a:r>
          </a:p>
          <a:p>
            <a:pPr eaLnBrk="1" hangingPunct="1">
              <a:lnSpc>
                <a:spcPct val="80000"/>
              </a:lnSpc>
            </a:pPr>
            <a:r>
              <a:rPr lang="pt-BR" sz="2500" b="1" smtClean="0"/>
              <a:t>Sob pressão e temperatura muito elevadas, átomos de hidrogênio fundem formando átomos de hélio.</a:t>
            </a:r>
          </a:p>
          <a:p>
            <a:pPr lvl="1" eaLnBrk="1" hangingPunct="1">
              <a:lnSpc>
                <a:spcPct val="80000"/>
              </a:lnSpc>
            </a:pPr>
            <a:r>
              <a:rPr lang="en-US" sz="2100" b="1" i="1" smtClean="0"/>
              <a:t>A diferença de massa é transformada em energia, E = mc</a:t>
            </a:r>
            <a:r>
              <a:rPr lang="en-US" sz="2100" b="1" i="1" baseline="30000" smtClean="0"/>
              <a:t>2</a:t>
            </a:r>
            <a:r>
              <a:rPr lang="en-US" sz="2100" b="1" i="1" smtClean="0"/>
              <a:t>.</a:t>
            </a:r>
          </a:p>
          <a:p>
            <a:pPr eaLnBrk="1" hangingPunct="1">
              <a:lnSpc>
                <a:spcPct val="80000"/>
              </a:lnSpc>
            </a:pPr>
            <a:r>
              <a:rPr lang="en-US" sz="2500" b="1" smtClean="0"/>
              <a:t>90 por cento do tempo de vida de uma estrela é gasto fundindo hidrogênio em hélio.</a:t>
            </a:r>
          </a:p>
          <a:p>
            <a:pPr eaLnBrk="1" hangingPunct="1">
              <a:lnSpc>
                <a:spcPct val="80000"/>
              </a:lnSpc>
            </a:pPr>
            <a:r>
              <a:rPr lang="en-US" sz="2500" b="1" smtClean="0"/>
              <a:t>A fusão de hélio produz oxigênio (e outros elementos).</a:t>
            </a:r>
          </a:p>
          <a:p>
            <a:pPr eaLnBrk="1" hangingPunct="1">
              <a:lnSpc>
                <a:spcPct val="80000"/>
              </a:lnSpc>
            </a:pPr>
            <a:r>
              <a:rPr lang="en-US" sz="2500" b="1" smtClean="0"/>
              <a:t>Em estrelas de massa muito elevada, elementos mais pesados, até o ferro, podem ser criados.</a:t>
            </a:r>
          </a:p>
        </p:txBody>
      </p:sp>
      <p:pic>
        <p:nvPicPr>
          <p:cNvPr id="28675" name="Picture 3" descr="Image11"/>
          <p:cNvPicPr>
            <a:picLocks noChangeAspect="1" noChangeArrowheads="1"/>
          </p:cNvPicPr>
          <p:nvPr/>
        </p:nvPicPr>
        <p:blipFill>
          <a:blip r:embed="rId3"/>
          <a:srcRect/>
          <a:stretch>
            <a:fillRect/>
          </a:stretch>
        </p:blipFill>
        <p:spPr bwMode="auto">
          <a:xfrm>
            <a:off x="571500" y="4310063"/>
            <a:ext cx="3886200" cy="2428875"/>
          </a:xfrm>
          <a:prstGeom prst="rect">
            <a:avLst/>
          </a:prstGeom>
          <a:noFill/>
        </p:spPr>
      </p:pic>
      <p:pic>
        <p:nvPicPr>
          <p:cNvPr id="28677" name="Picture 5" descr="ne_14"/>
          <p:cNvPicPr>
            <a:picLocks noChangeAspect="1" noChangeArrowheads="1"/>
          </p:cNvPicPr>
          <p:nvPr/>
        </p:nvPicPr>
        <p:blipFill>
          <a:blip r:embed="rId4"/>
          <a:srcRect/>
          <a:stretch>
            <a:fillRect/>
          </a:stretch>
        </p:blipFill>
        <p:spPr bwMode="auto">
          <a:xfrm>
            <a:off x="4724400" y="4229100"/>
            <a:ext cx="3294063" cy="24796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pt-BR" smtClean="0"/>
              <a:t>Como o oxigênio sai das estrelas?</a:t>
            </a:r>
            <a:endParaRPr lang="en-US" smtClean="0"/>
          </a:p>
        </p:txBody>
      </p:sp>
      <p:sp>
        <p:nvSpPr>
          <p:cNvPr id="30722" name="Content Placeholder 2"/>
          <p:cNvSpPr>
            <a:spLocks noGrp="1"/>
          </p:cNvSpPr>
          <p:nvPr>
            <p:ph idx="1"/>
          </p:nvPr>
        </p:nvSpPr>
        <p:spPr>
          <a:xfrm>
            <a:off x="457200" y="1257300"/>
            <a:ext cx="8229600" cy="4254500"/>
          </a:xfrm>
        </p:spPr>
        <p:txBody>
          <a:bodyPr/>
          <a:lstStyle/>
          <a:p>
            <a:pPr eaLnBrk="1" hangingPunct="1">
              <a:lnSpc>
                <a:spcPct val="80000"/>
              </a:lnSpc>
            </a:pPr>
            <a:r>
              <a:rPr lang="en-US" sz="3000" b="1" smtClean="0"/>
              <a:t>Uma vez formado o ferro, não há novas reações de fusão nuclear.</a:t>
            </a:r>
          </a:p>
          <a:p>
            <a:pPr lvl="1" eaLnBrk="1" hangingPunct="1">
              <a:lnSpc>
                <a:spcPct val="80000"/>
              </a:lnSpc>
            </a:pPr>
            <a:r>
              <a:rPr lang="pt-BR" sz="2600" b="1" smtClean="0"/>
              <a:t>A estrela não tem como dissipar energia.</a:t>
            </a:r>
            <a:endParaRPr lang="en-US" sz="2600" b="1" smtClean="0"/>
          </a:p>
          <a:p>
            <a:pPr eaLnBrk="1" hangingPunct="1">
              <a:lnSpc>
                <a:spcPct val="80000"/>
              </a:lnSpc>
            </a:pPr>
            <a:r>
              <a:rPr lang="en-US" sz="3000" b="1" smtClean="0"/>
              <a:t>A gravidade provoca o adensamento da estrela, até o seu colapso e explosão. </a:t>
            </a:r>
          </a:p>
          <a:p>
            <a:pPr lvl="1" eaLnBrk="1" hangingPunct="1">
              <a:lnSpc>
                <a:spcPct val="80000"/>
              </a:lnSpc>
            </a:pPr>
            <a:r>
              <a:rPr lang="en-US" sz="2600" b="1" smtClean="0"/>
              <a:t>Explosão de uma </a:t>
            </a:r>
            <a:r>
              <a:rPr lang="en-US" sz="2600" b="1" i="1" smtClean="0"/>
              <a:t>supernova.</a:t>
            </a:r>
          </a:p>
          <a:p>
            <a:pPr lvl="2" eaLnBrk="1" hangingPunct="1">
              <a:lnSpc>
                <a:spcPct val="80000"/>
              </a:lnSpc>
            </a:pPr>
            <a:r>
              <a:rPr lang="pt-BR" sz="2100" smtClean="0"/>
              <a:t>Brilhante como toda uma galáxia.</a:t>
            </a:r>
            <a:endParaRPr lang="en-US" sz="2100" smtClean="0"/>
          </a:p>
        </p:txBody>
      </p:sp>
      <p:sp>
        <p:nvSpPr>
          <p:cNvPr id="30723" name="Text Box 5"/>
          <p:cNvSpPr txBox="1">
            <a:spLocks noChangeArrowheads="1"/>
          </p:cNvSpPr>
          <p:nvPr/>
        </p:nvSpPr>
        <p:spPr bwMode="auto">
          <a:xfrm>
            <a:off x="695325" y="5857875"/>
            <a:ext cx="1327150" cy="366713"/>
          </a:xfrm>
          <a:prstGeom prst="rect">
            <a:avLst/>
          </a:prstGeom>
          <a:noFill/>
          <a:ln w="9525">
            <a:noFill/>
            <a:miter lim="800000"/>
            <a:headEnd/>
            <a:tailEnd/>
          </a:ln>
        </p:spPr>
        <p:txBody>
          <a:bodyPr wrap="none">
            <a:spAutoFit/>
          </a:bodyPr>
          <a:lstStyle/>
          <a:p>
            <a:pPr defTabSz="914400"/>
            <a:r>
              <a:rPr lang="en-US"/>
              <a:t>NGC 1569 </a:t>
            </a:r>
          </a:p>
        </p:txBody>
      </p:sp>
      <p:pic>
        <p:nvPicPr>
          <p:cNvPr id="30724" name="Picture 7" descr="supernova_bonanza"/>
          <p:cNvPicPr>
            <a:picLocks noChangeAspect="1" noChangeArrowheads="1"/>
          </p:cNvPicPr>
          <p:nvPr/>
        </p:nvPicPr>
        <p:blipFill>
          <a:blip r:embed="rId3"/>
          <a:srcRect/>
          <a:stretch>
            <a:fillRect/>
          </a:stretch>
        </p:blipFill>
        <p:spPr bwMode="auto">
          <a:xfrm>
            <a:off x="2476500" y="4229100"/>
            <a:ext cx="3621088" cy="2620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1041</TotalTime>
  <Words>1233</Words>
  <Application>Microsoft Macintosh PowerPoint</Application>
  <PresentationFormat>On-screen Show (4:3)</PresentationFormat>
  <Paragraphs>87</Paragraphs>
  <Slides>22</Slides>
  <Notes>22</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Office Theme</vt:lpstr>
      <vt:lpstr>Água no Universo</vt:lpstr>
      <vt:lpstr>Slide 2</vt:lpstr>
      <vt:lpstr>Onde existe água</vt:lpstr>
      <vt:lpstr>Slide 4</vt:lpstr>
      <vt:lpstr>Slide 5</vt:lpstr>
      <vt:lpstr>Matéria escura</vt:lpstr>
      <vt:lpstr>Slide 7</vt:lpstr>
      <vt:lpstr>Slide 8</vt:lpstr>
      <vt:lpstr>Como o oxigênio sai das estrelas?</vt:lpstr>
      <vt:lpstr>Slide 10</vt:lpstr>
      <vt:lpstr>Slide 11</vt:lpstr>
      <vt:lpstr>Água fora da Terra</vt:lpstr>
      <vt:lpstr>Gelo  na Lua</vt:lpstr>
      <vt:lpstr>Cometas</vt:lpstr>
      <vt:lpstr>Marte</vt:lpstr>
      <vt:lpstr>Slide 16</vt:lpstr>
      <vt:lpstr>Slide 17</vt:lpstr>
      <vt:lpstr>Slide 18</vt:lpstr>
      <vt:lpstr>Nuvens interestelares</vt:lpstr>
      <vt:lpstr>De onde vem a energia para a excitação das moléculas de água?</vt:lpstr>
      <vt:lpstr>O Buraco de Água</vt:lpstr>
      <vt:lpstr>Exercícios</vt:lpstr>
    </vt:vector>
  </TitlesOfParts>
  <Company>Unicamp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Água no Universo</dc:title>
  <dc:creator>Fernando Galembeck</dc:creator>
  <cp:lastModifiedBy>Fernando Galembeck</cp:lastModifiedBy>
  <cp:revision>22</cp:revision>
  <dcterms:created xsi:type="dcterms:W3CDTF">2011-02-28T12:53:09Z</dcterms:created>
  <dcterms:modified xsi:type="dcterms:W3CDTF">2011-02-28T13:00:07Z</dcterms:modified>
</cp:coreProperties>
</file>